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7" r:id="rId3"/>
    <p:sldId id="260" r:id="rId4"/>
    <p:sldId id="259" r:id="rId5"/>
    <p:sldId id="261" r:id="rId6"/>
    <p:sldId id="262" r:id="rId7"/>
    <p:sldId id="263"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3" autoAdjust="0"/>
    <p:restoredTop sz="94675" autoAdjust="0"/>
  </p:normalViewPr>
  <p:slideViewPr>
    <p:cSldViewPr snapToGrid="0">
      <p:cViewPr varScale="1">
        <p:scale>
          <a:sx n="86" d="100"/>
          <a:sy n="86" d="100"/>
        </p:scale>
        <p:origin x="355"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8D065E-9EBF-43F7-928D-E0F234B6BF1B}" type="datetimeFigureOut">
              <a:rPr lang="en-US" smtClean="0"/>
              <a:t>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4DE3C5-1234-439F-A2FC-F3139467A116}" type="slidenum">
              <a:rPr lang="en-US" smtClean="0"/>
              <a:t>‹#›</a:t>
            </a:fld>
            <a:endParaRPr lang="en-US"/>
          </a:p>
        </p:txBody>
      </p:sp>
    </p:spTree>
    <p:extLst>
      <p:ext uri="{BB962C8B-B14F-4D97-AF65-F5344CB8AC3E}">
        <p14:creationId xmlns:p14="http://schemas.microsoft.com/office/powerpoint/2010/main" val="638440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94DE3C5-1234-439F-A2FC-F3139467A116}" type="slidenum">
              <a:rPr lang="en-US" smtClean="0"/>
              <a:t>3</a:t>
            </a:fld>
            <a:endParaRPr lang="en-US"/>
          </a:p>
        </p:txBody>
      </p:sp>
    </p:spTree>
    <p:extLst>
      <p:ext uri="{BB962C8B-B14F-4D97-AF65-F5344CB8AC3E}">
        <p14:creationId xmlns:p14="http://schemas.microsoft.com/office/powerpoint/2010/main" val="319166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94DE3C5-1234-439F-A2FC-F3139467A116}" type="slidenum">
              <a:rPr lang="en-US" smtClean="0"/>
              <a:t>8</a:t>
            </a:fld>
            <a:endParaRPr lang="en-US"/>
          </a:p>
        </p:txBody>
      </p:sp>
    </p:spTree>
    <p:extLst>
      <p:ext uri="{BB962C8B-B14F-4D97-AF65-F5344CB8AC3E}">
        <p14:creationId xmlns:p14="http://schemas.microsoft.com/office/powerpoint/2010/main" val="19060948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2/6/2024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2/6/2024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8.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2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776EA-27C5-1415-896E-719E35B8CA58}"/>
              </a:ext>
            </a:extLst>
          </p:cNvPr>
          <p:cNvSpPr>
            <a:spLocks noGrp="1"/>
          </p:cNvSpPr>
          <p:nvPr>
            <p:ph type="ctrTitle"/>
          </p:nvPr>
        </p:nvSpPr>
        <p:spPr/>
        <p:txBody>
          <a:bodyPr/>
          <a:lstStyle/>
          <a:p>
            <a:r>
              <a:rPr lang="en-US" dirty="0"/>
              <a:t>Project 1</a:t>
            </a:r>
            <a:br>
              <a:rPr lang="en-US" dirty="0"/>
            </a:br>
            <a:endParaRPr lang="en-US" dirty="0"/>
          </a:p>
        </p:txBody>
      </p:sp>
      <p:sp>
        <p:nvSpPr>
          <p:cNvPr id="3" name="Subtitle 2">
            <a:extLst>
              <a:ext uri="{FF2B5EF4-FFF2-40B4-BE49-F238E27FC236}">
                <a16:creationId xmlns:a16="http://schemas.microsoft.com/office/drawing/2014/main" id="{C546018C-EA08-9944-3EE9-E6499362D080}"/>
              </a:ext>
            </a:extLst>
          </p:cNvPr>
          <p:cNvSpPr>
            <a:spLocks noGrp="1"/>
          </p:cNvSpPr>
          <p:nvPr>
            <p:ph type="subTitle" idx="1"/>
          </p:nvPr>
        </p:nvSpPr>
        <p:spPr/>
        <p:txBody>
          <a:bodyPr>
            <a:normAutofit/>
          </a:bodyPr>
          <a:lstStyle/>
          <a:p>
            <a:r>
              <a:rPr lang="en-US" dirty="0"/>
              <a:t>Sofia sosa</a:t>
            </a:r>
          </a:p>
          <a:p>
            <a:r>
              <a:rPr lang="en-US" dirty="0"/>
              <a:t>Cop 2800</a:t>
            </a:r>
          </a:p>
          <a:p>
            <a:r>
              <a:rPr lang="en-US" dirty="0"/>
              <a:t>2/5/2024</a:t>
            </a:r>
          </a:p>
        </p:txBody>
      </p:sp>
      <p:pic>
        <p:nvPicPr>
          <p:cNvPr id="6" name="Picture 5">
            <a:extLst>
              <a:ext uri="{FF2B5EF4-FFF2-40B4-BE49-F238E27FC236}">
                <a16:creationId xmlns:a16="http://schemas.microsoft.com/office/drawing/2014/main" id="{144CE512-6A98-6C12-E5C8-02D7F02BF1BB}"/>
              </a:ext>
            </a:extLst>
          </p:cNvPr>
          <p:cNvPicPr>
            <a:picLocks noChangeAspect="1"/>
          </p:cNvPicPr>
          <p:nvPr/>
        </p:nvPicPr>
        <p:blipFill>
          <a:blip r:embed="rId2"/>
          <a:stretch>
            <a:fillRect/>
          </a:stretch>
        </p:blipFill>
        <p:spPr>
          <a:xfrm rot="452068">
            <a:off x="5253023" y="537683"/>
            <a:ext cx="2440342" cy="3062177"/>
          </a:xfrm>
          <a:prstGeom prst="rect">
            <a:avLst/>
          </a:prstGeom>
        </p:spPr>
      </p:pic>
      <p:pic>
        <p:nvPicPr>
          <p:cNvPr id="7" name="Picture 6">
            <a:extLst>
              <a:ext uri="{FF2B5EF4-FFF2-40B4-BE49-F238E27FC236}">
                <a16:creationId xmlns:a16="http://schemas.microsoft.com/office/drawing/2014/main" id="{0CE3B8D4-4E2E-6AC8-BA3E-755E60F86EDC}"/>
              </a:ext>
            </a:extLst>
          </p:cNvPr>
          <p:cNvPicPr>
            <a:picLocks noChangeAspect="1"/>
          </p:cNvPicPr>
          <p:nvPr/>
        </p:nvPicPr>
        <p:blipFill>
          <a:blip r:embed="rId3"/>
          <a:stretch>
            <a:fillRect/>
          </a:stretch>
        </p:blipFill>
        <p:spPr>
          <a:xfrm rot="20501286">
            <a:off x="7057488" y="2917148"/>
            <a:ext cx="3103695" cy="3542987"/>
          </a:xfrm>
          <a:prstGeom prst="rect">
            <a:avLst/>
          </a:prstGeom>
        </p:spPr>
      </p:pic>
      <p:pic>
        <p:nvPicPr>
          <p:cNvPr id="8" name="Picture 7">
            <a:extLst>
              <a:ext uri="{FF2B5EF4-FFF2-40B4-BE49-F238E27FC236}">
                <a16:creationId xmlns:a16="http://schemas.microsoft.com/office/drawing/2014/main" id="{12593202-4E4C-98B6-2EB2-6FB5DF4D95E1}"/>
              </a:ext>
            </a:extLst>
          </p:cNvPr>
          <p:cNvPicPr>
            <a:picLocks noChangeAspect="1"/>
          </p:cNvPicPr>
          <p:nvPr/>
        </p:nvPicPr>
        <p:blipFill>
          <a:blip r:embed="rId4"/>
          <a:stretch>
            <a:fillRect/>
          </a:stretch>
        </p:blipFill>
        <p:spPr>
          <a:xfrm rot="1447626">
            <a:off x="9301117" y="170860"/>
            <a:ext cx="2676130" cy="3795823"/>
          </a:xfrm>
          <a:prstGeom prst="rect">
            <a:avLst/>
          </a:prstGeom>
        </p:spPr>
      </p:pic>
    </p:spTree>
    <p:extLst>
      <p:ext uri="{BB962C8B-B14F-4D97-AF65-F5344CB8AC3E}">
        <p14:creationId xmlns:p14="http://schemas.microsoft.com/office/powerpoint/2010/main" val="27517340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D6DC8-7081-15B4-3BA5-432FC3B61566}"/>
              </a:ext>
            </a:extLst>
          </p:cNvPr>
          <p:cNvSpPr>
            <a:spLocks noGrp="1"/>
          </p:cNvSpPr>
          <p:nvPr>
            <p:ph type="title"/>
          </p:nvPr>
        </p:nvSpPr>
        <p:spPr>
          <a:xfrm>
            <a:off x="1141413" y="618518"/>
            <a:ext cx="9905998" cy="1478570"/>
          </a:xfrm>
        </p:spPr>
        <p:txBody>
          <a:bodyPr>
            <a:normAutofit/>
          </a:bodyPr>
          <a:lstStyle/>
          <a:p>
            <a:r>
              <a:rPr lang="en-US" dirty="0"/>
              <a:t>Design</a:t>
            </a:r>
          </a:p>
        </p:txBody>
      </p:sp>
      <p:pic>
        <p:nvPicPr>
          <p:cNvPr id="4" name="Picture 3">
            <a:extLst>
              <a:ext uri="{FF2B5EF4-FFF2-40B4-BE49-F238E27FC236}">
                <a16:creationId xmlns:a16="http://schemas.microsoft.com/office/drawing/2014/main" id="{C5FC2D2B-F192-E95E-DE14-FCF0BFD55815}"/>
              </a:ext>
            </a:extLst>
          </p:cNvPr>
          <p:cNvPicPr>
            <a:picLocks noChangeAspect="1"/>
          </p:cNvPicPr>
          <p:nvPr/>
        </p:nvPicPr>
        <p:blipFill>
          <a:blip r:embed="rId5"/>
          <a:stretch>
            <a:fillRect/>
          </a:stretch>
        </p:blipFill>
        <p:spPr>
          <a:xfrm>
            <a:off x="1303922" y="2249487"/>
            <a:ext cx="1937731"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6" name="Picture 5">
            <a:extLst>
              <a:ext uri="{FF2B5EF4-FFF2-40B4-BE49-F238E27FC236}">
                <a16:creationId xmlns:a16="http://schemas.microsoft.com/office/drawing/2014/main" id="{7C9F632C-458B-8B05-EE39-D74648E2CFD2}"/>
              </a:ext>
            </a:extLst>
          </p:cNvPr>
          <p:cNvPicPr>
            <a:picLocks noChangeAspect="1"/>
          </p:cNvPicPr>
          <p:nvPr/>
        </p:nvPicPr>
        <p:blipFill>
          <a:blip r:embed="rId6"/>
          <a:stretch>
            <a:fillRect/>
          </a:stretch>
        </p:blipFill>
        <p:spPr>
          <a:xfrm>
            <a:off x="3567891" y="2469155"/>
            <a:ext cx="2262754" cy="3110314"/>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Content Placeholder 2">
            <a:extLst>
              <a:ext uri="{FF2B5EF4-FFF2-40B4-BE49-F238E27FC236}">
                <a16:creationId xmlns:a16="http://schemas.microsoft.com/office/drawing/2014/main" id="{B8D3D342-3CE5-AC28-BC68-F01A5E7B9FE4}"/>
              </a:ext>
            </a:extLst>
          </p:cNvPr>
          <p:cNvSpPr>
            <a:spLocks noGrp="1"/>
          </p:cNvSpPr>
          <p:nvPr>
            <p:ph idx="1"/>
          </p:nvPr>
        </p:nvSpPr>
        <p:spPr>
          <a:xfrm>
            <a:off x="6096001" y="2097088"/>
            <a:ext cx="4951410" cy="3694113"/>
          </a:xfrm>
        </p:spPr>
        <p:txBody>
          <a:bodyPr>
            <a:normAutofit fontScale="92500" lnSpcReduction="10000"/>
          </a:bodyPr>
          <a:lstStyle/>
          <a:p>
            <a:pPr>
              <a:lnSpc>
                <a:spcPct val="110000"/>
              </a:lnSpc>
            </a:pPr>
            <a:r>
              <a:rPr lang="en-US" sz="1800" dirty="0"/>
              <a:t>Inspired by films Lizzie McGuire and Clueless, The Fashion Show Planner application automates the management and evaluation of participants in a virtual fashion show. Participant names and their creativity scores are predefined within the program. The application calculates the average creativity score, assigns performance grades based on predetermined criteria, and displays detailed participant information. Emphasizing modular design principles, user-defined methods execute specific tasks, such as processing participant scores, calculating averages, determining performance grades, and presenting participant details</a:t>
            </a:r>
          </a:p>
        </p:txBody>
      </p:sp>
      <p:pic>
        <p:nvPicPr>
          <p:cNvPr id="8" name="Audio 7">
            <a:hlinkClick r:id="" action="ppaction://media"/>
            <a:extLst>
              <a:ext uri="{FF2B5EF4-FFF2-40B4-BE49-F238E27FC236}">
                <a16:creationId xmlns:a16="http://schemas.microsoft.com/office/drawing/2014/main" id="{4D4E182A-0C2C-2A03-E5C7-3433218D61E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91625398"/>
      </p:ext>
    </p:extLst>
  </p:cSld>
  <p:clrMapOvr>
    <a:masterClrMapping/>
  </p:clrMapOvr>
  <mc:AlternateContent xmlns:mc="http://schemas.openxmlformats.org/markup-compatibility/2006">
    <mc:Choice xmlns:p14="http://schemas.microsoft.com/office/powerpoint/2010/main" Requires="p14">
      <p:transition spd="slow" p14:dur="2000" advTm="49689"/>
    </mc:Choice>
    <mc:Fallback>
      <p:transition spd="slow" advTm="496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2DF82-6373-A7A1-7B5F-0FCD703D70CC}"/>
              </a:ext>
            </a:extLst>
          </p:cNvPr>
          <p:cNvSpPr>
            <a:spLocks noGrp="1"/>
          </p:cNvSpPr>
          <p:nvPr>
            <p:ph type="title"/>
          </p:nvPr>
        </p:nvSpPr>
        <p:spPr/>
        <p:txBody>
          <a:bodyPr>
            <a:normAutofit/>
          </a:bodyPr>
          <a:lstStyle/>
          <a:p>
            <a:pPr algn="ctr"/>
            <a:r>
              <a:rPr lang="en-US" sz="2400" dirty="0"/>
              <a:t>Overview of Concepts Implemented</a:t>
            </a:r>
          </a:p>
        </p:txBody>
      </p:sp>
      <p:sp>
        <p:nvSpPr>
          <p:cNvPr id="3" name="Content Placeholder 2">
            <a:extLst>
              <a:ext uri="{FF2B5EF4-FFF2-40B4-BE49-F238E27FC236}">
                <a16:creationId xmlns:a16="http://schemas.microsoft.com/office/drawing/2014/main" id="{479798AF-34FA-8627-D95E-F0E7A1E03D72}"/>
              </a:ext>
            </a:extLst>
          </p:cNvPr>
          <p:cNvSpPr>
            <a:spLocks noGrp="1"/>
          </p:cNvSpPr>
          <p:nvPr>
            <p:ph idx="1"/>
          </p:nvPr>
        </p:nvSpPr>
        <p:spPr>
          <a:xfrm>
            <a:off x="1066800" y="1714529"/>
            <a:ext cx="10058400" cy="4020503"/>
          </a:xfrm>
        </p:spPr>
        <p:txBody>
          <a:bodyPr>
            <a:normAutofit fontScale="62500" lnSpcReduction="20000"/>
          </a:bodyPr>
          <a:lstStyle/>
          <a:p>
            <a:r>
              <a:rPr lang="en-US" sz="2200" dirty="0"/>
              <a:t>Comments: Implemented both single-line and multi-line comments.</a:t>
            </a:r>
          </a:p>
          <a:p>
            <a:r>
              <a:rPr lang="en-US" sz="2200" dirty="0"/>
              <a:t>Variables and Expressions: Employed for storing participant names, creativity scores, and other data. Expressions utilized in the calculation of the average creativity score.</a:t>
            </a:r>
          </a:p>
          <a:p>
            <a:r>
              <a:rPr lang="en-US" sz="2200" dirty="0"/>
              <a:t>Varied Data Types: Numeric (double) for creativity scores and non-numeric (String) for participant names.</a:t>
            </a:r>
          </a:p>
          <a:p>
            <a:r>
              <a:rPr lang="en-US" sz="2200" dirty="0"/>
              <a:t>Operators: Involves assignment, arithmetic, relational, and logical operators.</a:t>
            </a:r>
          </a:p>
          <a:p>
            <a:r>
              <a:rPr lang="en-US" sz="2200" dirty="0"/>
              <a:t>Keyboard Input: Integrates keyboard input using the Scanner class.</a:t>
            </a:r>
          </a:p>
          <a:p>
            <a:r>
              <a:rPr lang="en-US" sz="2200" dirty="0"/>
              <a:t>Class Operations / Method Calls: Demonstrates class operations and method calls. User-defined methods, such as addParticipantScore and calculateAverageScore, encapsulate specific functionalities.</a:t>
            </a:r>
          </a:p>
          <a:p>
            <a:r>
              <a:rPr lang="en-US" sz="2200" dirty="0"/>
              <a:t>Selection / Branching: Implements branching through if-else statements for selecting performance grades based on predefined criteria.</a:t>
            </a:r>
          </a:p>
          <a:p>
            <a:r>
              <a:rPr lang="en-US" sz="2200" dirty="0"/>
              <a:t>Iteration / Looping: Incorporates iteration through participant data using a for-each loop.</a:t>
            </a:r>
          </a:p>
          <a:p>
            <a:r>
              <a:rPr lang="en-US" sz="2200" dirty="0"/>
              <a:t>Varied Parameter Lists: Utilizes varied parameter lists in user-defined methods, demonstrating flexibility in method design.</a:t>
            </a:r>
          </a:p>
          <a:p>
            <a:r>
              <a:rPr lang="en-US" sz="2200" dirty="0"/>
              <a:t>Varied Return Types:  Implements varied return types in user-defined methods, including void for actions, double for calculations, and String for categorizations.</a:t>
            </a:r>
          </a:p>
          <a:p>
            <a:endParaRPr lang="en-US" sz="1900" dirty="0"/>
          </a:p>
          <a:p>
            <a:pPr marL="0" indent="0">
              <a:buNone/>
            </a:pPr>
            <a:endParaRPr lang="en-US" sz="1800" dirty="0"/>
          </a:p>
        </p:txBody>
      </p:sp>
      <p:pic>
        <p:nvPicPr>
          <p:cNvPr id="6" name="Picture 5">
            <a:extLst>
              <a:ext uri="{FF2B5EF4-FFF2-40B4-BE49-F238E27FC236}">
                <a16:creationId xmlns:a16="http://schemas.microsoft.com/office/drawing/2014/main" id="{0521DA29-1286-50F1-ADE0-3B5DCBA88B34}"/>
              </a:ext>
            </a:extLst>
          </p:cNvPr>
          <p:cNvPicPr>
            <a:picLocks noChangeAspect="1"/>
          </p:cNvPicPr>
          <p:nvPr/>
        </p:nvPicPr>
        <p:blipFill>
          <a:blip r:embed="rId5"/>
          <a:stretch>
            <a:fillRect/>
          </a:stretch>
        </p:blipFill>
        <p:spPr>
          <a:xfrm>
            <a:off x="8984178" y="176168"/>
            <a:ext cx="2803260" cy="1732327"/>
          </a:xfrm>
          <a:prstGeom prst="rect">
            <a:avLst/>
          </a:prstGeom>
        </p:spPr>
      </p:pic>
      <p:pic>
        <p:nvPicPr>
          <p:cNvPr id="7" name="Picture 6">
            <a:extLst>
              <a:ext uri="{FF2B5EF4-FFF2-40B4-BE49-F238E27FC236}">
                <a16:creationId xmlns:a16="http://schemas.microsoft.com/office/drawing/2014/main" id="{C56AECD0-2BA0-2AD7-CDEE-92D47181BEB7}"/>
              </a:ext>
            </a:extLst>
          </p:cNvPr>
          <p:cNvPicPr>
            <a:picLocks noChangeAspect="1"/>
          </p:cNvPicPr>
          <p:nvPr/>
        </p:nvPicPr>
        <p:blipFill>
          <a:blip r:embed="rId6"/>
          <a:stretch>
            <a:fillRect/>
          </a:stretch>
        </p:blipFill>
        <p:spPr>
          <a:xfrm>
            <a:off x="229488" y="176168"/>
            <a:ext cx="2803261" cy="1344112"/>
          </a:xfrm>
          <a:prstGeom prst="rect">
            <a:avLst/>
          </a:prstGeom>
        </p:spPr>
      </p:pic>
      <p:pic>
        <p:nvPicPr>
          <p:cNvPr id="25" name="Audio 24">
            <a:hlinkClick r:id="" action="ppaction://media"/>
            <a:extLst>
              <a:ext uri="{FF2B5EF4-FFF2-40B4-BE49-F238E27FC236}">
                <a16:creationId xmlns:a16="http://schemas.microsoft.com/office/drawing/2014/main" id="{0CD94354-BBF7-3BB7-9D7E-C55E8820590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58851054"/>
      </p:ext>
    </p:extLst>
  </p:cSld>
  <p:clrMapOvr>
    <a:masterClrMapping/>
  </p:clrMapOvr>
  <mc:AlternateContent xmlns:mc="http://schemas.openxmlformats.org/markup-compatibility/2006">
    <mc:Choice xmlns:p14="http://schemas.microsoft.com/office/powerpoint/2010/main" Requires="p14">
      <p:transition spd="slow" p14:dur="2000" advTm="52279"/>
    </mc:Choice>
    <mc:Fallback>
      <p:transition spd="slow" advTm="522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AEE9E-B14E-16A2-52DA-A23CAC2D269D}"/>
              </a:ext>
            </a:extLst>
          </p:cNvPr>
          <p:cNvSpPr>
            <a:spLocks noGrp="1"/>
          </p:cNvSpPr>
          <p:nvPr>
            <p:ph type="title"/>
          </p:nvPr>
        </p:nvSpPr>
        <p:spPr/>
        <p:txBody>
          <a:bodyPr>
            <a:normAutofit/>
          </a:bodyPr>
          <a:lstStyle/>
          <a:p>
            <a:pPr algn="ctr"/>
            <a:r>
              <a:rPr lang="en-US" sz="2400" dirty="0"/>
              <a:t>Types of variables used and their significance</a:t>
            </a:r>
          </a:p>
        </p:txBody>
      </p:sp>
      <p:sp>
        <p:nvSpPr>
          <p:cNvPr id="3" name="Content Placeholder 2">
            <a:extLst>
              <a:ext uri="{FF2B5EF4-FFF2-40B4-BE49-F238E27FC236}">
                <a16:creationId xmlns:a16="http://schemas.microsoft.com/office/drawing/2014/main" id="{8A1A5736-BD8B-35F3-8048-650B30E137A3}"/>
              </a:ext>
            </a:extLst>
          </p:cNvPr>
          <p:cNvSpPr>
            <a:spLocks noGrp="1"/>
          </p:cNvSpPr>
          <p:nvPr>
            <p:ph idx="1"/>
          </p:nvPr>
        </p:nvSpPr>
        <p:spPr>
          <a:xfrm>
            <a:off x="688406" y="1658143"/>
            <a:ext cx="9905999" cy="3541714"/>
          </a:xfrm>
        </p:spPr>
        <p:txBody>
          <a:bodyPr>
            <a:normAutofit fontScale="85000" lnSpcReduction="20000"/>
          </a:bodyPr>
          <a:lstStyle/>
          <a:p>
            <a:r>
              <a:rPr lang="en-US" sz="1500" dirty="0"/>
              <a:t>participantScores (Map&lt;String, Double&gt;): Type: Map&lt;String, Double&gt; Significance: This data structure associates each participant's name (String) with their creativity score (Double). It serves as a central repository for participant data.</a:t>
            </a:r>
          </a:p>
          <a:p>
            <a:r>
              <a:rPr lang="en-US" sz="1500" dirty="0" err="1"/>
              <a:t>participantName</a:t>
            </a:r>
            <a:r>
              <a:rPr lang="en-US" sz="1500" dirty="0"/>
              <a:t> (String): Type: String Significance: Represents the name of a participant. It is a parameter for addParticipantScore and displayParticipantInfo methods.</a:t>
            </a:r>
          </a:p>
          <a:p>
            <a:r>
              <a:rPr lang="en-US" sz="1500" dirty="0" err="1"/>
              <a:t>creativityScore</a:t>
            </a:r>
            <a:r>
              <a:rPr lang="en-US" sz="1500" dirty="0"/>
              <a:t> (double): Type: double Significance: Represents the creativity score associated with a participant. It is a parameter for addParticipantScore, calculateAverageScore, determinePerformanceGrade, and used in displayParticipantInfo.</a:t>
            </a:r>
          </a:p>
          <a:p>
            <a:r>
              <a:rPr lang="en-US" sz="1500" dirty="0" err="1"/>
              <a:t>averageScore</a:t>
            </a:r>
            <a:r>
              <a:rPr lang="en-US" sz="1500" dirty="0"/>
              <a:t> (double): Type: double Significance: Stores the calculated average creativity score of all participants. It is used in the main method and displayed using </a:t>
            </a:r>
            <a:r>
              <a:rPr lang="en-US" sz="1500" dirty="0" err="1"/>
              <a:t>System.out.println</a:t>
            </a:r>
            <a:r>
              <a:rPr lang="en-US" sz="1500" dirty="0"/>
              <a:t>.</a:t>
            </a:r>
          </a:p>
          <a:p>
            <a:r>
              <a:rPr lang="en-US" sz="1500" dirty="0"/>
              <a:t>sum (double): Type: double Significance: Used in calculateAverageScore to accumulate the sum of all creativity scores during the loop.</a:t>
            </a:r>
          </a:p>
          <a:p>
            <a:r>
              <a:rPr lang="en-US" sz="1500" dirty="0" err="1"/>
              <a:t>performanceGrade</a:t>
            </a:r>
            <a:r>
              <a:rPr lang="en-US" sz="1500" dirty="0"/>
              <a:t> (String): Type: String Significance: Represents the performance grade determined based on the creativity score. Used in displayParticipantInfo.</a:t>
            </a:r>
          </a:p>
          <a:p>
            <a:r>
              <a:rPr lang="en-US" sz="1500" dirty="0"/>
              <a:t>entry (</a:t>
            </a:r>
            <a:r>
              <a:rPr lang="en-US" sz="1500" dirty="0" err="1"/>
              <a:t>Map.Entry</a:t>
            </a:r>
            <a:r>
              <a:rPr lang="en-US" sz="1500" dirty="0"/>
              <a:t>&lt;String, Double&gt;): Type: </a:t>
            </a:r>
            <a:r>
              <a:rPr lang="en-US" sz="1500" dirty="0" err="1"/>
              <a:t>Map.Entry</a:t>
            </a:r>
            <a:r>
              <a:rPr lang="en-US" sz="1500" dirty="0"/>
              <a:t>&lt;String, Double&gt; Significance: Represents an entry in the participantScores map during the iteration in displayParticipantInfo. It contains both the participant's name and creativity score.</a:t>
            </a:r>
          </a:p>
          <a:p>
            <a:endParaRPr lang="en-US" sz="1400" dirty="0"/>
          </a:p>
          <a:p>
            <a:endParaRPr lang="en-US" sz="1400" dirty="0"/>
          </a:p>
        </p:txBody>
      </p:sp>
      <p:pic>
        <p:nvPicPr>
          <p:cNvPr id="11" name="Picture 10">
            <a:extLst>
              <a:ext uri="{FF2B5EF4-FFF2-40B4-BE49-F238E27FC236}">
                <a16:creationId xmlns:a16="http://schemas.microsoft.com/office/drawing/2014/main" id="{4E1899F8-A779-5C64-29B0-AE34D2A09EFF}"/>
              </a:ext>
            </a:extLst>
          </p:cNvPr>
          <p:cNvPicPr>
            <a:picLocks noChangeAspect="1"/>
          </p:cNvPicPr>
          <p:nvPr/>
        </p:nvPicPr>
        <p:blipFill>
          <a:blip r:embed="rId4"/>
          <a:stretch>
            <a:fillRect/>
          </a:stretch>
        </p:blipFill>
        <p:spPr>
          <a:xfrm>
            <a:off x="10340828" y="3294776"/>
            <a:ext cx="1785938" cy="3429000"/>
          </a:xfrm>
          <a:prstGeom prst="rect">
            <a:avLst/>
          </a:prstGeom>
        </p:spPr>
      </p:pic>
      <p:pic>
        <p:nvPicPr>
          <p:cNvPr id="24" name="Audio 23">
            <a:hlinkClick r:id="" action="ppaction://media"/>
            <a:extLst>
              <a:ext uri="{FF2B5EF4-FFF2-40B4-BE49-F238E27FC236}">
                <a16:creationId xmlns:a16="http://schemas.microsoft.com/office/drawing/2014/main" id="{2330BB81-CF79-813C-4187-927A1FD3903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97977059"/>
      </p:ext>
    </p:extLst>
  </p:cSld>
  <p:clrMapOvr>
    <a:masterClrMapping/>
  </p:clrMapOvr>
  <mc:AlternateContent xmlns:mc="http://schemas.openxmlformats.org/markup-compatibility/2006">
    <mc:Choice xmlns:p14="http://schemas.microsoft.com/office/powerpoint/2010/main" Requires="p14">
      <p:transition spd="slow" p14:dur="2000" advTm="72490"/>
    </mc:Choice>
    <mc:Fallback>
      <p:transition spd="slow" advTm="72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0518D-BF4A-DF66-C377-FE438E13A641}"/>
              </a:ext>
            </a:extLst>
          </p:cNvPr>
          <p:cNvSpPr>
            <a:spLocks noGrp="1"/>
          </p:cNvSpPr>
          <p:nvPr>
            <p:ph type="title"/>
          </p:nvPr>
        </p:nvSpPr>
        <p:spPr>
          <a:xfrm>
            <a:off x="1141412" y="131957"/>
            <a:ext cx="9905998" cy="1059280"/>
          </a:xfrm>
        </p:spPr>
        <p:txBody>
          <a:bodyPr/>
          <a:lstStyle/>
          <a:p>
            <a:pPr algn="ctr"/>
            <a:r>
              <a:rPr lang="en-US" dirty="0"/>
              <a:t> Method 1 - addParticipantScore</a:t>
            </a:r>
          </a:p>
        </p:txBody>
      </p:sp>
      <p:sp>
        <p:nvSpPr>
          <p:cNvPr id="3" name="Content Placeholder 2">
            <a:extLst>
              <a:ext uri="{FF2B5EF4-FFF2-40B4-BE49-F238E27FC236}">
                <a16:creationId xmlns:a16="http://schemas.microsoft.com/office/drawing/2014/main" id="{CA67D0DA-ED0C-ED0E-0CCD-7B828EF1AB61}"/>
              </a:ext>
            </a:extLst>
          </p:cNvPr>
          <p:cNvSpPr>
            <a:spLocks noGrp="1"/>
          </p:cNvSpPr>
          <p:nvPr>
            <p:ph idx="1"/>
          </p:nvPr>
        </p:nvSpPr>
        <p:spPr>
          <a:xfrm>
            <a:off x="1141412" y="1191237"/>
            <a:ext cx="2960805" cy="2297346"/>
          </a:xfrm>
        </p:spPr>
        <p:txBody>
          <a:bodyPr>
            <a:normAutofit/>
          </a:bodyPr>
          <a:lstStyle/>
          <a:p>
            <a:r>
              <a:rPr lang="en-US" sz="1400" dirty="0"/>
              <a:t>Method Overview:</a:t>
            </a:r>
          </a:p>
          <a:p>
            <a:pPr marL="0" indent="0">
              <a:buNone/>
            </a:pPr>
            <a:r>
              <a:rPr lang="en-US" sz="1400" dirty="0"/>
              <a:t>Method Name: addParticipantScore</a:t>
            </a:r>
          </a:p>
          <a:p>
            <a:pPr marL="0" indent="0">
              <a:buNone/>
            </a:pPr>
            <a:r>
              <a:rPr lang="en-US" sz="1400" dirty="0"/>
              <a:t>Return Type: void</a:t>
            </a:r>
          </a:p>
          <a:p>
            <a:pPr marL="0" indent="0">
              <a:buNone/>
            </a:pPr>
            <a:r>
              <a:rPr lang="en-US" sz="1400" dirty="0"/>
              <a:t>Parameters:</a:t>
            </a:r>
          </a:p>
          <a:p>
            <a:pPr marL="0" indent="0">
              <a:buNone/>
            </a:pPr>
            <a:r>
              <a:rPr lang="en-US" sz="1400" dirty="0" err="1"/>
              <a:t>participantName</a:t>
            </a:r>
            <a:r>
              <a:rPr lang="en-US" sz="1400" dirty="0"/>
              <a:t> (Type: String)</a:t>
            </a:r>
          </a:p>
          <a:p>
            <a:pPr marL="0" indent="0">
              <a:buNone/>
            </a:pPr>
            <a:r>
              <a:rPr lang="en-US" sz="1400" dirty="0" err="1"/>
              <a:t>creativityScore</a:t>
            </a:r>
            <a:r>
              <a:rPr lang="en-US" sz="1400" dirty="0"/>
              <a:t> (Type: double)</a:t>
            </a:r>
          </a:p>
        </p:txBody>
      </p:sp>
      <p:sp>
        <p:nvSpPr>
          <p:cNvPr id="4" name="TextBox 3">
            <a:extLst>
              <a:ext uri="{FF2B5EF4-FFF2-40B4-BE49-F238E27FC236}">
                <a16:creationId xmlns:a16="http://schemas.microsoft.com/office/drawing/2014/main" id="{16A85E11-2EF2-879D-E263-05A75C1B51E4}"/>
              </a:ext>
            </a:extLst>
          </p:cNvPr>
          <p:cNvSpPr txBox="1"/>
          <p:nvPr/>
        </p:nvSpPr>
        <p:spPr>
          <a:xfrm>
            <a:off x="8313489" y="1323033"/>
            <a:ext cx="3137483" cy="2031325"/>
          </a:xfrm>
          <a:prstGeom prst="rect">
            <a:avLst/>
          </a:prstGeom>
          <a:noFill/>
        </p:spPr>
        <p:txBody>
          <a:bodyPr wrap="square" rtlCol="0">
            <a:spAutoFit/>
          </a:bodyPr>
          <a:lstStyle/>
          <a:p>
            <a:pPr marL="285750" indent="-285750">
              <a:buFont typeface="Arial" panose="020B0604020202020204" pitchFamily="34" charset="0"/>
              <a:buChar char="•"/>
            </a:pPr>
            <a:r>
              <a:rPr lang="en-US" sz="1400" dirty="0"/>
              <a:t>Purpose:</a:t>
            </a:r>
          </a:p>
          <a:p>
            <a:endParaRPr lang="en-US" sz="1400" dirty="0"/>
          </a:p>
          <a:p>
            <a:r>
              <a:rPr lang="en-US" sz="1400" dirty="0"/>
              <a:t>Objective: Adds participant names and their associated creativity scores to the data structure (participantScores map).</a:t>
            </a:r>
          </a:p>
          <a:p>
            <a:r>
              <a:rPr lang="en-US" sz="1400" dirty="0"/>
              <a:t>How It Works: Utilizes a Map to associate each participant with their respective creativity score. Also, displays a confirmation message.</a:t>
            </a:r>
          </a:p>
        </p:txBody>
      </p:sp>
      <p:pic>
        <p:nvPicPr>
          <p:cNvPr id="6" name="Picture 5">
            <a:extLst>
              <a:ext uri="{FF2B5EF4-FFF2-40B4-BE49-F238E27FC236}">
                <a16:creationId xmlns:a16="http://schemas.microsoft.com/office/drawing/2014/main" id="{71925C5C-6900-C69E-9B6A-81B24F661439}"/>
              </a:ext>
            </a:extLst>
          </p:cNvPr>
          <p:cNvPicPr>
            <a:picLocks noChangeAspect="1"/>
          </p:cNvPicPr>
          <p:nvPr/>
        </p:nvPicPr>
        <p:blipFill>
          <a:blip r:embed="rId4"/>
          <a:stretch>
            <a:fillRect/>
          </a:stretch>
        </p:blipFill>
        <p:spPr>
          <a:xfrm>
            <a:off x="3878512" y="2974162"/>
            <a:ext cx="4211272" cy="909675"/>
          </a:xfrm>
          <a:prstGeom prst="rect">
            <a:avLst/>
          </a:prstGeom>
        </p:spPr>
      </p:pic>
      <p:pic>
        <p:nvPicPr>
          <p:cNvPr id="8" name="Picture 7">
            <a:extLst>
              <a:ext uri="{FF2B5EF4-FFF2-40B4-BE49-F238E27FC236}">
                <a16:creationId xmlns:a16="http://schemas.microsoft.com/office/drawing/2014/main" id="{753A12DD-0C89-DF0B-D131-DB43C71E1345}"/>
              </a:ext>
            </a:extLst>
          </p:cNvPr>
          <p:cNvPicPr>
            <a:picLocks noChangeAspect="1"/>
          </p:cNvPicPr>
          <p:nvPr/>
        </p:nvPicPr>
        <p:blipFill>
          <a:blip r:embed="rId5"/>
          <a:stretch>
            <a:fillRect/>
          </a:stretch>
        </p:blipFill>
        <p:spPr>
          <a:xfrm>
            <a:off x="1327243" y="4086667"/>
            <a:ext cx="9534335" cy="2101231"/>
          </a:xfrm>
          <a:prstGeom prst="rect">
            <a:avLst/>
          </a:prstGeom>
        </p:spPr>
      </p:pic>
      <p:pic>
        <p:nvPicPr>
          <p:cNvPr id="10" name="Picture 9">
            <a:extLst>
              <a:ext uri="{FF2B5EF4-FFF2-40B4-BE49-F238E27FC236}">
                <a16:creationId xmlns:a16="http://schemas.microsoft.com/office/drawing/2014/main" id="{1C0EF057-37D9-938E-2B42-F9BF8C6A98D0}"/>
              </a:ext>
            </a:extLst>
          </p:cNvPr>
          <p:cNvPicPr>
            <a:picLocks noChangeAspect="1"/>
          </p:cNvPicPr>
          <p:nvPr/>
        </p:nvPicPr>
        <p:blipFill>
          <a:blip r:embed="rId6"/>
          <a:stretch>
            <a:fillRect/>
          </a:stretch>
        </p:blipFill>
        <p:spPr>
          <a:xfrm>
            <a:off x="4093828" y="875645"/>
            <a:ext cx="3769453" cy="2098517"/>
          </a:xfrm>
          <a:prstGeom prst="rect">
            <a:avLst/>
          </a:prstGeom>
        </p:spPr>
      </p:pic>
      <p:pic>
        <p:nvPicPr>
          <p:cNvPr id="15" name="Audio 14">
            <a:hlinkClick r:id="" action="ppaction://media"/>
            <a:extLst>
              <a:ext uri="{FF2B5EF4-FFF2-40B4-BE49-F238E27FC236}">
                <a16:creationId xmlns:a16="http://schemas.microsoft.com/office/drawing/2014/main" id="{ACF4AA5F-04A8-9EE5-FC41-C1FEA86A61C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422272" y="4728582"/>
            <a:ext cx="2057400" cy="2057400"/>
          </a:xfrm>
          <a:prstGeom prst="ellipse">
            <a:avLst/>
          </a:prstGeom>
        </p:spPr>
      </p:pic>
    </p:spTree>
    <p:extLst>
      <p:ext uri="{BB962C8B-B14F-4D97-AF65-F5344CB8AC3E}">
        <p14:creationId xmlns:p14="http://schemas.microsoft.com/office/powerpoint/2010/main" val="401170910"/>
      </p:ext>
    </p:extLst>
  </p:cSld>
  <p:clrMapOvr>
    <a:masterClrMapping/>
  </p:clrMapOvr>
  <mc:AlternateContent xmlns:mc="http://schemas.openxmlformats.org/markup-compatibility/2006">
    <mc:Choice xmlns:p14="http://schemas.microsoft.com/office/powerpoint/2010/main" Requires="p14">
      <p:transition spd="slow" p14:dur="2000" advTm="44400"/>
    </mc:Choice>
    <mc:Fallback>
      <p:transition spd="slow" advTm="44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42B5C-9209-9556-3C53-8550B67C3D1C}"/>
              </a:ext>
            </a:extLst>
          </p:cNvPr>
          <p:cNvSpPr>
            <a:spLocks noGrp="1"/>
          </p:cNvSpPr>
          <p:nvPr>
            <p:ph type="title"/>
          </p:nvPr>
        </p:nvSpPr>
        <p:spPr>
          <a:xfrm>
            <a:off x="1074301" y="-60990"/>
            <a:ext cx="9905998" cy="1478570"/>
          </a:xfrm>
        </p:spPr>
        <p:txBody>
          <a:bodyPr>
            <a:normAutofit/>
          </a:bodyPr>
          <a:lstStyle/>
          <a:p>
            <a:pPr algn="ctr"/>
            <a:r>
              <a:rPr lang="en-US" sz="2800" dirty="0"/>
              <a:t>Method 2 - calculateAverageScore</a:t>
            </a:r>
          </a:p>
        </p:txBody>
      </p:sp>
      <p:sp>
        <p:nvSpPr>
          <p:cNvPr id="3" name="Content Placeholder 2">
            <a:extLst>
              <a:ext uri="{FF2B5EF4-FFF2-40B4-BE49-F238E27FC236}">
                <a16:creationId xmlns:a16="http://schemas.microsoft.com/office/drawing/2014/main" id="{C2272783-9A90-5ADE-E7AB-4537A920CEA0}"/>
              </a:ext>
            </a:extLst>
          </p:cNvPr>
          <p:cNvSpPr>
            <a:spLocks noGrp="1"/>
          </p:cNvSpPr>
          <p:nvPr>
            <p:ph idx="1"/>
          </p:nvPr>
        </p:nvSpPr>
        <p:spPr>
          <a:xfrm>
            <a:off x="1211701" y="1082180"/>
            <a:ext cx="2940849" cy="3304025"/>
          </a:xfrm>
        </p:spPr>
        <p:txBody>
          <a:bodyPr>
            <a:normAutofit/>
          </a:bodyPr>
          <a:lstStyle/>
          <a:p>
            <a:r>
              <a:rPr lang="en-US" sz="1400" dirty="0"/>
              <a:t> Method Overview:</a:t>
            </a:r>
          </a:p>
          <a:p>
            <a:pPr marL="0" indent="0">
              <a:buNone/>
            </a:pPr>
            <a:r>
              <a:rPr lang="en-US" sz="1400" dirty="0"/>
              <a:t>Method Name: calculateAverageScore</a:t>
            </a:r>
          </a:p>
          <a:p>
            <a:pPr marL="0" indent="0">
              <a:buNone/>
            </a:pPr>
            <a:r>
              <a:rPr lang="en-US" sz="1400" dirty="0"/>
              <a:t>Return Type: double</a:t>
            </a:r>
          </a:p>
          <a:p>
            <a:pPr marL="0" indent="0">
              <a:buNone/>
            </a:pPr>
            <a:r>
              <a:rPr lang="en-US" sz="1400" dirty="0"/>
              <a:t>Parameters: None</a:t>
            </a:r>
          </a:p>
        </p:txBody>
      </p:sp>
      <p:sp>
        <p:nvSpPr>
          <p:cNvPr id="4" name="TextBox 3">
            <a:extLst>
              <a:ext uri="{FF2B5EF4-FFF2-40B4-BE49-F238E27FC236}">
                <a16:creationId xmlns:a16="http://schemas.microsoft.com/office/drawing/2014/main" id="{B2C0DBD5-55E3-5F94-FDB3-2B562D8C6074}"/>
              </a:ext>
            </a:extLst>
          </p:cNvPr>
          <p:cNvSpPr txBox="1"/>
          <p:nvPr/>
        </p:nvSpPr>
        <p:spPr>
          <a:xfrm>
            <a:off x="8405769" y="1082180"/>
            <a:ext cx="2940849" cy="2031325"/>
          </a:xfrm>
          <a:prstGeom prst="rect">
            <a:avLst/>
          </a:prstGeom>
          <a:noFill/>
        </p:spPr>
        <p:txBody>
          <a:bodyPr wrap="square" rtlCol="0">
            <a:spAutoFit/>
          </a:bodyPr>
          <a:lstStyle/>
          <a:p>
            <a:pPr marL="285750" indent="-285750">
              <a:buFont typeface="Arial" panose="020B0604020202020204" pitchFamily="34" charset="0"/>
              <a:buChar char="•"/>
            </a:pPr>
            <a:r>
              <a:rPr lang="en-US" sz="1400" dirty="0"/>
              <a:t>Purpose:</a:t>
            </a:r>
          </a:p>
          <a:p>
            <a:endParaRPr lang="en-US" sz="1400" dirty="0"/>
          </a:p>
          <a:p>
            <a:r>
              <a:rPr lang="en-US" sz="1400" dirty="0"/>
              <a:t>The primary objective of the calculateAverageScore method is to compute and return the average creativity score of all participants.</a:t>
            </a:r>
          </a:p>
          <a:p>
            <a:r>
              <a:rPr lang="en-US" sz="1400" dirty="0"/>
              <a:t>This method plays a crucial role in providing insights into the overall performance of participants.</a:t>
            </a:r>
          </a:p>
        </p:txBody>
      </p:sp>
      <p:pic>
        <p:nvPicPr>
          <p:cNvPr id="6" name="Picture 5">
            <a:extLst>
              <a:ext uri="{FF2B5EF4-FFF2-40B4-BE49-F238E27FC236}">
                <a16:creationId xmlns:a16="http://schemas.microsoft.com/office/drawing/2014/main" id="{ADEA4828-3B48-36E7-727B-7774027B390C}"/>
              </a:ext>
            </a:extLst>
          </p:cNvPr>
          <p:cNvPicPr>
            <a:picLocks noChangeAspect="1"/>
          </p:cNvPicPr>
          <p:nvPr/>
        </p:nvPicPr>
        <p:blipFill>
          <a:blip r:embed="rId4"/>
          <a:stretch>
            <a:fillRect/>
          </a:stretch>
        </p:blipFill>
        <p:spPr>
          <a:xfrm>
            <a:off x="3467452" y="3178423"/>
            <a:ext cx="4572000" cy="333375"/>
          </a:xfrm>
          <a:prstGeom prst="rect">
            <a:avLst/>
          </a:prstGeom>
        </p:spPr>
      </p:pic>
      <p:pic>
        <p:nvPicPr>
          <p:cNvPr id="8" name="Picture 7">
            <a:extLst>
              <a:ext uri="{FF2B5EF4-FFF2-40B4-BE49-F238E27FC236}">
                <a16:creationId xmlns:a16="http://schemas.microsoft.com/office/drawing/2014/main" id="{D9F1578F-B260-BC77-EF46-5697EED01053}"/>
              </a:ext>
            </a:extLst>
          </p:cNvPr>
          <p:cNvPicPr>
            <a:picLocks noChangeAspect="1"/>
          </p:cNvPicPr>
          <p:nvPr/>
        </p:nvPicPr>
        <p:blipFill>
          <a:blip r:embed="rId5"/>
          <a:stretch>
            <a:fillRect/>
          </a:stretch>
        </p:blipFill>
        <p:spPr>
          <a:xfrm>
            <a:off x="2045763" y="3639121"/>
            <a:ext cx="8100473" cy="2776054"/>
          </a:xfrm>
          <a:prstGeom prst="rect">
            <a:avLst/>
          </a:prstGeom>
        </p:spPr>
      </p:pic>
      <p:pic>
        <p:nvPicPr>
          <p:cNvPr id="9" name="Picture 8">
            <a:extLst>
              <a:ext uri="{FF2B5EF4-FFF2-40B4-BE49-F238E27FC236}">
                <a16:creationId xmlns:a16="http://schemas.microsoft.com/office/drawing/2014/main" id="{BB4F095D-F5F7-B77F-4FD5-88EBA8705B5E}"/>
              </a:ext>
            </a:extLst>
          </p:cNvPr>
          <p:cNvPicPr>
            <a:picLocks noChangeAspect="1"/>
          </p:cNvPicPr>
          <p:nvPr/>
        </p:nvPicPr>
        <p:blipFill>
          <a:blip r:embed="rId6"/>
          <a:stretch>
            <a:fillRect/>
          </a:stretch>
        </p:blipFill>
        <p:spPr>
          <a:xfrm>
            <a:off x="4443120" y="982415"/>
            <a:ext cx="2620663" cy="2220900"/>
          </a:xfrm>
          <a:prstGeom prst="rect">
            <a:avLst/>
          </a:prstGeom>
        </p:spPr>
      </p:pic>
      <p:pic>
        <p:nvPicPr>
          <p:cNvPr id="15" name="Audio 14">
            <a:hlinkClick r:id="" action="ppaction://media"/>
            <a:extLst>
              <a:ext uri="{FF2B5EF4-FFF2-40B4-BE49-F238E27FC236}">
                <a16:creationId xmlns:a16="http://schemas.microsoft.com/office/drawing/2014/main" id="{F3B010C9-550A-A064-3E52-6FFD7826B7C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52113535"/>
      </p:ext>
    </p:extLst>
  </p:cSld>
  <p:clrMapOvr>
    <a:masterClrMapping/>
  </p:clrMapOvr>
  <mc:AlternateContent xmlns:mc="http://schemas.openxmlformats.org/markup-compatibility/2006">
    <mc:Choice xmlns:p14="http://schemas.microsoft.com/office/powerpoint/2010/main" Requires="p14">
      <p:transition spd="slow" p14:dur="2000" advTm="53918"/>
    </mc:Choice>
    <mc:Fallback>
      <p:transition spd="slow" advTm="53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EC6ED-F8E4-8556-71D0-D4AF1D78ABC5}"/>
              </a:ext>
            </a:extLst>
          </p:cNvPr>
          <p:cNvSpPr>
            <a:spLocks noGrp="1"/>
          </p:cNvSpPr>
          <p:nvPr>
            <p:ph type="title"/>
          </p:nvPr>
        </p:nvSpPr>
        <p:spPr>
          <a:xfrm>
            <a:off x="1040745" y="-60990"/>
            <a:ext cx="9905998" cy="1478570"/>
          </a:xfrm>
        </p:spPr>
        <p:txBody>
          <a:bodyPr>
            <a:normAutofit/>
          </a:bodyPr>
          <a:lstStyle/>
          <a:p>
            <a:pPr algn="ctr"/>
            <a:r>
              <a:rPr lang="en-US" sz="2800" dirty="0"/>
              <a:t>Method 3 - determinePerformanceGrade</a:t>
            </a:r>
          </a:p>
        </p:txBody>
      </p:sp>
      <p:sp>
        <p:nvSpPr>
          <p:cNvPr id="3" name="Content Placeholder 2">
            <a:extLst>
              <a:ext uri="{FF2B5EF4-FFF2-40B4-BE49-F238E27FC236}">
                <a16:creationId xmlns:a16="http://schemas.microsoft.com/office/drawing/2014/main" id="{340F0BBE-4BB5-EAAF-8CC4-55CADB345559}"/>
              </a:ext>
            </a:extLst>
          </p:cNvPr>
          <p:cNvSpPr>
            <a:spLocks noGrp="1"/>
          </p:cNvSpPr>
          <p:nvPr>
            <p:ph idx="1"/>
          </p:nvPr>
        </p:nvSpPr>
        <p:spPr>
          <a:xfrm>
            <a:off x="1040745" y="1150529"/>
            <a:ext cx="4479212" cy="3541714"/>
          </a:xfrm>
        </p:spPr>
        <p:txBody>
          <a:bodyPr>
            <a:normAutofit/>
          </a:bodyPr>
          <a:lstStyle/>
          <a:p>
            <a:r>
              <a:rPr lang="en-US" sz="1400" dirty="0"/>
              <a:t>Method Overview:</a:t>
            </a:r>
          </a:p>
          <a:p>
            <a:pPr marL="0" indent="0">
              <a:buNone/>
            </a:pPr>
            <a:r>
              <a:rPr lang="en-US" sz="1400" dirty="0"/>
              <a:t>Method Name: determinePerformanceGrade</a:t>
            </a:r>
          </a:p>
          <a:p>
            <a:pPr marL="0" indent="0">
              <a:buNone/>
            </a:pPr>
            <a:r>
              <a:rPr lang="en-US" sz="1400" dirty="0"/>
              <a:t>Return Type: String</a:t>
            </a:r>
          </a:p>
          <a:p>
            <a:pPr marL="0" indent="0">
              <a:buNone/>
            </a:pPr>
            <a:r>
              <a:rPr lang="en-US" sz="1400" dirty="0"/>
              <a:t>Parameters: </a:t>
            </a:r>
            <a:r>
              <a:rPr lang="en-US" sz="1400" dirty="0" err="1"/>
              <a:t>creativityScore</a:t>
            </a:r>
            <a:r>
              <a:rPr lang="en-US" sz="1400" dirty="0"/>
              <a:t> (Type: double)</a:t>
            </a:r>
          </a:p>
        </p:txBody>
      </p:sp>
      <p:sp>
        <p:nvSpPr>
          <p:cNvPr id="4" name="TextBox 3">
            <a:extLst>
              <a:ext uri="{FF2B5EF4-FFF2-40B4-BE49-F238E27FC236}">
                <a16:creationId xmlns:a16="http://schemas.microsoft.com/office/drawing/2014/main" id="{3D2D532B-C546-BE14-AD8E-6A27B3B02009}"/>
              </a:ext>
            </a:extLst>
          </p:cNvPr>
          <p:cNvSpPr txBox="1"/>
          <p:nvPr/>
        </p:nvSpPr>
        <p:spPr>
          <a:xfrm>
            <a:off x="8615494" y="1150529"/>
            <a:ext cx="2869035" cy="2677656"/>
          </a:xfrm>
          <a:prstGeom prst="rect">
            <a:avLst/>
          </a:prstGeom>
          <a:noFill/>
        </p:spPr>
        <p:txBody>
          <a:bodyPr wrap="square" rtlCol="0">
            <a:spAutoFit/>
          </a:bodyPr>
          <a:lstStyle/>
          <a:p>
            <a:pPr marL="285750" indent="-285750">
              <a:buFont typeface="Arial" panose="020B0604020202020204" pitchFamily="34" charset="0"/>
              <a:buChar char="•"/>
            </a:pPr>
            <a:r>
              <a:rPr lang="en-US" sz="1400" dirty="0"/>
              <a:t>Purpose:</a:t>
            </a:r>
          </a:p>
          <a:p>
            <a:pPr marL="285750" indent="-285750">
              <a:buFont typeface="Arial" panose="020B0604020202020204" pitchFamily="34" charset="0"/>
              <a:buChar char="•"/>
            </a:pPr>
            <a:endParaRPr lang="en-US" sz="1400" dirty="0"/>
          </a:p>
          <a:p>
            <a:r>
              <a:rPr lang="en-US" sz="1400" dirty="0"/>
              <a:t>The primary objective of the determinePerformanceGrade method is to assess the performance grade based on a participant's creativity score.</a:t>
            </a:r>
          </a:p>
          <a:p>
            <a:r>
              <a:rPr lang="en-US" sz="1400" dirty="0"/>
              <a:t>This method contributes to categorizing participants into performance grades, adding a layer of evaluation to our Fashion Show Planner.</a:t>
            </a:r>
          </a:p>
        </p:txBody>
      </p:sp>
      <p:pic>
        <p:nvPicPr>
          <p:cNvPr id="6" name="Picture 5">
            <a:extLst>
              <a:ext uri="{FF2B5EF4-FFF2-40B4-BE49-F238E27FC236}">
                <a16:creationId xmlns:a16="http://schemas.microsoft.com/office/drawing/2014/main" id="{4CB34407-2CA9-F182-64FC-A1D7D7AC5D49}"/>
              </a:ext>
            </a:extLst>
          </p:cNvPr>
          <p:cNvPicPr>
            <a:picLocks noChangeAspect="1"/>
          </p:cNvPicPr>
          <p:nvPr/>
        </p:nvPicPr>
        <p:blipFill>
          <a:blip r:embed="rId4"/>
          <a:stretch>
            <a:fillRect/>
          </a:stretch>
        </p:blipFill>
        <p:spPr>
          <a:xfrm>
            <a:off x="3484016" y="2961126"/>
            <a:ext cx="5019456" cy="867059"/>
          </a:xfrm>
          <a:prstGeom prst="rect">
            <a:avLst/>
          </a:prstGeom>
        </p:spPr>
      </p:pic>
      <p:pic>
        <p:nvPicPr>
          <p:cNvPr id="8" name="Picture 7">
            <a:extLst>
              <a:ext uri="{FF2B5EF4-FFF2-40B4-BE49-F238E27FC236}">
                <a16:creationId xmlns:a16="http://schemas.microsoft.com/office/drawing/2014/main" id="{E2DAFB9A-D13B-2D91-E19B-4CAAD9E637A1}"/>
              </a:ext>
            </a:extLst>
          </p:cNvPr>
          <p:cNvPicPr>
            <a:picLocks noChangeAspect="1"/>
          </p:cNvPicPr>
          <p:nvPr/>
        </p:nvPicPr>
        <p:blipFill>
          <a:blip r:embed="rId5"/>
          <a:stretch>
            <a:fillRect/>
          </a:stretch>
        </p:blipFill>
        <p:spPr>
          <a:xfrm>
            <a:off x="2612799" y="3930987"/>
            <a:ext cx="6499371" cy="2750208"/>
          </a:xfrm>
          <a:prstGeom prst="rect">
            <a:avLst/>
          </a:prstGeom>
        </p:spPr>
      </p:pic>
      <p:pic>
        <p:nvPicPr>
          <p:cNvPr id="9" name="Picture 8">
            <a:extLst>
              <a:ext uri="{FF2B5EF4-FFF2-40B4-BE49-F238E27FC236}">
                <a16:creationId xmlns:a16="http://schemas.microsoft.com/office/drawing/2014/main" id="{54A72D9E-A899-3832-9BA7-524F4731AF84}"/>
              </a:ext>
            </a:extLst>
          </p:cNvPr>
          <p:cNvPicPr>
            <a:picLocks noChangeAspect="1"/>
          </p:cNvPicPr>
          <p:nvPr/>
        </p:nvPicPr>
        <p:blipFill>
          <a:blip r:embed="rId6"/>
          <a:stretch>
            <a:fillRect/>
          </a:stretch>
        </p:blipFill>
        <p:spPr>
          <a:xfrm>
            <a:off x="4919794" y="841330"/>
            <a:ext cx="2352411" cy="2352411"/>
          </a:xfrm>
          <a:prstGeom prst="rect">
            <a:avLst/>
          </a:prstGeom>
        </p:spPr>
      </p:pic>
      <p:pic>
        <p:nvPicPr>
          <p:cNvPr id="29" name="Audio 28">
            <a:hlinkClick r:id="" action="ppaction://media"/>
            <a:extLst>
              <a:ext uri="{FF2B5EF4-FFF2-40B4-BE49-F238E27FC236}">
                <a16:creationId xmlns:a16="http://schemas.microsoft.com/office/drawing/2014/main" id="{3F5BD0B4-231A-FB4D-A290-0E2A92487B2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89467113"/>
      </p:ext>
    </p:extLst>
  </p:cSld>
  <p:clrMapOvr>
    <a:masterClrMapping/>
  </p:clrMapOvr>
  <mc:AlternateContent xmlns:mc="http://schemas.openxmlformats.org/markup-compatibility/2006">
    <mc:Choice xmlns:p14="http://schemas.microsoft.com/office/powerpoint/2010/main" Requires="p14">
      <p:transition spd="slow" p14:dur="2000" advTm="36553"/>
    </mc:Choice>
    <mc:Fallback>
      <p:transition spd="slow" advTm="36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1376E-269A-2F1E-6855-65A6C59A7D22}"/>
              </a:ext>
            </a:extLst>
          </p:cNvPr>
          <p:cNvSpPr>
            <a:spLocks noGrp="1"/>
          </p:cNvSpPr>
          <p:nvPr>
            <p:ph type="title"/>
          </p:nvPr>
        </p:nvSpPr>
        <p:spPr>
          <a:xfrm>
            <a:off x="1065912" y="-119713"/>
            <a:ext cx="9905998" cy="1478570"/>
          </a:xfrm>
        </p:spPr>
        <p:txBody>
          <a:bodyPr>
            <a:normAutofit/>
          </a:bodyPr>
          <a:lstStyle/>
          <a:p>
            <a:pPr algn="ctr"/>
            <a:r>
              <a:rPr lang="en-US" sz="2800" dirty="0"/>
              <a:t> Method 4 - displayParticipantInfo</a:t>
            </a:r>
          </a:p>
        </p:txBody>
      </p:sp>
      <p:sp>
        <p:nvSpPr>
          <p:cNvPr id="3" name="Content Placeholder 2">
            <a:extLst>
              <a:ext uri="{FF2B5EF4-FFF2-40B4-BE49-F238E27FC236}">
                <a16:creationId xmlns:a16="http://schemas.microsoft.com/office/drawing/2014/main" id="{ECFA7C35-3D1C-D9BA-03EB-F91902E0EDBB}"/>
              </a:ext>
            </a:extLst>
          </p:cNvPr>
          <p:cNvSpPr>
            <a:spLocks noGrp="1"/>
          </p:cNvSpPr>
          <p:nvPr>
            <p:ph idx="1"/>
          </p:nvPr>
        </p:nvSpPr>
        <p:spPr>
          <a:xfrm>
            <a:off x="1065912" y="931018"/>
            <a:ext cx="2985971" cy="3448035"/>
          </a:xfrm>
        </p:spPr>
        <p:txBody>
          <a:bodyPr>
            <a:normAutofit/>
          </a:bodyPr>
          <a:lstStyle/>
          <a:p>
            <a:r>
              <a:rPr lang="en-US" sz="1400" dirty="0"/>
              <a:t>Method Overview:</a:t>
            </a:r>
          </a:p>
          <a:p>
            <a:pPr marL="0" indent="0">
              <a:buNone/>
            </a:pPr>
            <a:r>
              <a:rPr lang="en-US" sz="1400" dirty="0"/>
              <a:t>Method Name: displayParticipantInfo</a:t>
            </a:r>
          </a:p>
          <a:p>
            <a:pPr marL="0" indent="0">
              <a:buNone/>
            </a:pPr>
            <a:r>
              <a:rPr lang="en-US" sz="1400" dirty="0"/>
              <a:t>Return Type: void</a:t>
            </a:r>
          </a:p>
          <a:p>
            <a:pPr marL="0" indent="0">
              <a:buNone/>
            </a:pPr>
            <a:r>
              <a:rPr lang="en-US" sz="1400" dirty="0"/>
              <a:t>Parameters: None</a:t>
            </a:r>
          </a:p>
        </p:txBody>
      </p:sp>
      <p:sp>
        <p:nvSpPr>
          <p:cNvPr id="4" name="TextBox 3">
            <a:extLst>
              <a:ext uri="{FF2B5EF4-FFF2-40B4-BE49-F238E27FC236}">
                <a16:creationId xmlns:a16="http://schemas.microsoft.com/office/drawing/2014/main" id="{5A33415E-4A86-4BB0-3CCB-7BDE6943E4B6}"/>
              </a:ext>
            </a:extLst>
          </p:cNvPr>
          <p:cNvSpPr txBox="1"/>
          <p:nvPr/>
        </p:nvSpPr>
        <p:spPr>
          <a:xfrm>
            <a:off x="8581938" y="836353"/>
            <a:ext cx="2985971" cy="2677656"/>
          </a:xfrm>
          <a:prstGeom prst="rect">
            <a:avLst/>
          </a:prstGeom>
          <a:noFill/>
        </p:spPr>
        <p:txBody>
          <a:bodyPr wrap="square" rtlCol="0">
            <a:spAutoFit/>
          </a:bodyPr>
          <a:lstStyle/>
          <a:p>
            <a:pPr marL="285750" indent="-285750">
              <a:buFont typeface="Arial" panose="020B0604020202020204" pitchFamily="34" charset="0"/>
              <a:buChar char="•"/>
            </a:pPr>
            <a:r>
              <a:rPr lang="en-US" sz="1400" dirty="0"/>
              <a:t>Purpose:</a:t>
            </a:r>
          </a:p>
          <a:p>
            <a:endParaRPr lang="en-US" sz="1400" dirty="0"/>
          </a:p>
          <a:p>
            <a:r>
              <a:rPr lang="en-US" sz="1400" dirty="0"/>
              <a:t>The central purpose of the displayParticipantInfo method is to present detailed information for each participant, encompassing their name, creativity score, and performance grade.</a:t>
            </a:r>
          </a:p>
          <a:p>
            <a:r>
              <a:rPr lang="en-US" sz="1400" dirty="0"/>
              <a:t>This method significantly contributes to the user experience, offering a comprehensive overview of participant performance.</a:t>
            </a:r>
          </a:p>
        </p:txBody>
      </p:sp>
      <p:pic>
        <p:nvPicPr>
          <p:cNvPr id="6" name="Picture 5">
            <a:extLst>
              <a:ext uri="{FF2B5EF4-FFF2-40B4-BE49-F238E27FC236}">
                <a16:creationId xmlns:a16="http://schemas.microsoft.com/office/drawing/2014/main" id="{655C3056-5925-637A-C63C-72F4B79CE565}"/>
              </a:ext>
            </a:extLst>
          </p:cNvPr>
          <p:cNvPicPr>
            <a:picLocks noChangeAspect="1"/>
          </p:cNvPicPr>
          <p:nvPr/>
        </p:nvPicPr>
        <p:blipFill>
          <a:blip r:embed="rId5"/>
          <a:stretch>
            <a:fillRect/>
          </a:stretch>
        </p:blipFill>
        <p:spPr>
          <a:xfrm>
            <a:off x="2310055" y="3731372"/>
            <a:ext cx="7417709" cy="2699621"/>
          </a:xfrm>
          <a:prstGeom prst="rect">
            <a:avLst/>
          </a:prstGeom>
        </p:spPr>
      </p:pic>
      <p:pic>
        <p:nvPicPr>
          <p:cNvPr id="7" name="Picture 6">
            <a:extLst>
              <a:ext uri="{FF2B5EF4-FFF2-40B4-BE49-F238E27FC236}">
                <a16:creationId xmlns:a16="http://schemas.microsoft.com/office/drawing/2014/main" id="{E574B15C-A57B-7CA4-5773-BDDAF1BE342D}"/>
              </a:ext>
            </a:extLst>
          </p:cNvPr>
          <p:cNvPicPr>
            <a:picLocks noChangeAspect="1"/>
          </p:cNvPicPr>
          <p:nvPr/>
        </p:nvPicPr>
        <p:blipFill>
          <a:blip r:embed="rId6"/>
          <a:stretch>
            <a:fillRect/>
          </a:stretch>
        </p:blipFill>
        <p:spPr>
          <a:xfrm>
            <a:off x="3516734" y="2773153"/>
            <a:ext cx="5017443" cy="865707"/>
          </a:xfrm>
          <a:prstGeom prst="rect">
            <a:avLst/>
          </a:prstGeom>
        </p:spPr>
      </p:pic>
      <p:pic>
        <p:nvPicPr>
          <p:cNvPr id="8" name="Picture 7">
            <a:extLst>
              <a:ext uri="{FF2B5EF4-FFF2-40B4-BE49-F238E27FC236}">
                <a16:creationId xmlns:a16="http://schemas.microsoft.com/office/drawing/2014/main" id="{F5D65FA9-B004-0D42-549A-7CAC14ACDB4C}"/>
              </a:ext>
            </a:extLst>
          </p:cNvPr>
          <p:cNvPicPr>
            <a:picLocks noChangeAspect="1"/>
          </p:cNvPicPr>
          <p:nvPr/>
        </p:nvPicPr>
        <p:blipFill>
          <a:blip r:embed="rId7"/>
          <a:stretch>
            <a:fillRect/>
          </a:stretch>
        </p:blipFill>
        <p:spPr>
          <a:xfrm>
            <a:off x="4909978" y="821571"/>
            <a:ext cx="2068071" cy="2068071"/>
          </a:xfrm>
          <a:prstGeom prst="rect">
            <a:avLst/>
          </a:prstGeom>
        </p:spPr>
      </p:pic>
      <p:pic>
        <p:nvPicPr>
          <p:cNvPr id="20" name="Audio 19">
            <a:hlinkClick r:id="" action="ppaction://media"/>
            <a:extLst>
              <a:ext uri="{FF2B5EF4-FFF2-40B4-BE49-F238E27FC236}">
                <a16:creationId xmlns:a16="http://schemas.microsoft.com/office/drawing/2014/main" id="{4C53777E-E26E-384F-757B-F19CE34C1437}"/>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76604988"/>
      </p:ext>
    </p:extLst>
  </p:cSld>
  <p:clrMapOvr>
    <a:masterClrMapping/>
  </p:clrMapOvr>
  <mc:AlternateContent xmlns:mc="http://schemas.openxmlformats.org/markup-compatibility/2006">
    <mc:Choice xmlns:p14="http://schemas.microsoft.com/office/powerpoint/2010/main" Requires="p14">
      <p:transition spd="slow" p14:dur="2000" advTm="57681"/>
    </mc:Choice>
    <mc:Fallback>
      <p:transition spd="slow" advTm="576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1892</TotalTime>
  <Words>788</Words>
  <Application>Microsoft Office PowerPoint</Application>
  <PresentationFormat>Widescreen</PresentationFormat>
  <Paragraphs>65</Paragraphs>
  <Slides>8</Slides>
  <Notes>2</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Tw Cen MT</vt:lpstr>
      <vt:lpstr>Circuit</vt:lpstr>
      <vt:lpstr>Project 1 </vt:lpstr>
      <vt:lpstr>Design</vt:lpstr>
      <vt:lpstr>Overview of Concepts Implemented</vt:lpstr>
      <vt:lpstr>Types of variables used and their significance</vt:lpstr>
      <vt:lpstr> Method 1 - addParticipantScore</vt:lpstr>
      <vt:lpstr>Method 2 - calculateAverageScore</vt:lpstr>
      <vt:lpstr>Method 3 - determinePerformanceGrade</vt:lpstr>
      <vt:lpstr> Method 4 - displayParticipantInfo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dc:title>
  <dc:creator>Sofia Sosa</dc:creator>
  <cp:lastModifiedBy>Sofia Sosa</cp:lastModifiedBy>
  <cp:revision>3</cp:revision>
  <dcterms:created xsi:type="dcterms:W3CDTF">2024-02-05T21:33:30Z</dcterms:created>
  <dcterms:modified xsi:type="dcterms:W3CDTF">2024-02-07T22:18:11Z</dcterms:modified>
</cp:coreProperties>
</file>

<file path=docProps/thumbnail.jpeg>
</file>